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Calibri" panose="020F0502020204030204" pitchFamily="34" charset="0"/>
      <p:regular r:id="rId34"/>
      <p:bold r:id="rId35"/>
      <p:italic r:id="rId36"/>
      <p:boldItalic r:id="rId37"/>
    </p:embeddedFont>
    <p:embeddedFont>
      <p:font typeface="EB Garamond" panose="00000500000000000000" pitchFamily="2" charset="0"/>
      <p:regular r:id="rId38"/>
      <p:bold r:id="rId39"/>
      <p:italic r:id="rId40"/>
      <p:boldItalic r:id="rId41"/>
    </p:embeddedFont>
    <p:embeddedFont>
      <p:font typeface="Georgia" panose="02040502050405020303" pitchFamily="18" charset="0"/>
      <p:regular r:id="rId42"/>
      <p:bold r:id="rId43"/>
      <p:italic r:id="rId44"/>
      <p:boldItalic r:id="rId45"/>
    </p:embeddedFont>
    <p:embeddedFont>
      <p:font typeface="Lora" pitchFamily="2" charset="0"/>
      <p:regular r:id="rId46"/>
      <p:bold r:id="rId47"/>
      <p:italic r:id="rId48"/>
      <p:boldItalic r:id="rId49"/>
    </p:embeddedFont>
    <p:embeddedFont>
      <p:font typeface="Nunito" pitchFamily="2" charset="0"/>
      <p:regular r:id="rId50"/>
      <p:bold r:id="rId51"/>
      <p:italic r:id="rId52"/>
      <p:boldItalic r:id="rId53"/>
    </p:embeddedFont>
    <p:embeddedFont>
      <p:font typeface="Pacifico" panose="020B0604020202020204" charset="0"/>
      <p:regular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3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8.fntdata"/><Relationship Id="rId54"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02d3d5b7df_1_10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02d3d5b7df_1_1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02d3d5b7df_1_1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02d3d5b7df_1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02d3d5b7df_1_1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02d3d5b7df_1_1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02d3d5b7df_1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02d3d5b7df_1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102d3d5b7df_1_1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102d3d5b7df_1_1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02d3d5b7df_1_1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02d3d5b7df_1_1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02d3d5b7df_1_1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02d3d5b7df_1_1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02d3d5b7df_1_1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02d3d5b7df_1_1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02d3d5b7df_1_1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02d3d5b7df_1_1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02d3d5b7df_1_1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02d3d5b7df_1_1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2d3d5b7df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2d3d5b7df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02d3d5b7df_1_1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02d3d5b7df_1_1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02d3d5b7df_1_1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02d3d5b7df_1_1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02d3d5b7df_1_1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02d3d5b7df_1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02d3d5b7df_1_1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02d3d5b7df_1_1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02d3d5b7df_1_1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102d3d5b7df_1_1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02d3d5b7df_1_1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102d3d5b7df_1_1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02d3d5b7df_1_1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02d3d5b7df_1_1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2d3d5b7df_1_1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2d3d5b7df_1_1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02d3d5b7df_1_1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02d3d5b7df_1_1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02d3d5b7df_1_1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02d3d5b7df_1_1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02d3d5b7df_1_1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02d3d5b7df_1_1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02d3d5b7df_1_1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02d3d5b7df_1_1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02d3d5b7df_1_1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02d3d5b7df_1_1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02d3d5b7df_1_10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02d3d5b7df_1_10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2d3d5b7df_1_1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02d3d5b7df_1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02d3d5b7df_1_10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02d3d5b7df_1_1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02d3d5b7df_1_10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02d3d5b7df_1_1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02d3d5b7df_1_10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02d3d5b7df_1_1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02d3d5b7df_1_10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02d3d5b7df_1_1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718700" y="1675050"/>
            <a:ext cx="5706600" cy="17934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sz="7500">
                <a:latin typeface="Georgia"/>
                <a:ea typeface="Georgia"/>
                <a:cs typeface="Georgia"/>
                <a:sym typeface="Georgia"/>
              </a:rPr>
              <a:t>Bid-Hit</a:t>
            </a:r>
            <a:endParaRPr sz="7500">
              <a:latin typeface="Georgia"/>
              <a:ea typeface="Georgia"/>
              <a:cs typeface="Georgia"/>
              <a:sym typeface="Georgia"/>
            </a:endParaRPr>
          </a:p>
        </p:txBody>
      </p:sp>
      <p:sp>
        <p:nvSpPr>
          <p:cNvPr id="129" name="Google Shape;129;p13"/>
          <p:cNvSpPr txBox="1">
            <a:spLocks noGrp="1"/>
          </p:cNvSpPr>
          <p:nvPr>
            <p:ph type="subTitle" idx="1"/>
          </p:nvPr>
        </p:nvSpPr>
        <p:spPr>
          <a:xfrm>
            <a:off x="1891350" y="3237025"/>
            <a:ext cx="5361300" cy="4866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2000">
                <a:solidFill>
                  <a:schemeClr val="dk2"/>
                </a:solidFill>
                <a:latin typeface="Courier New"/>
                <a:ea typeface="Courier New"/>
                <a:cs typeface="Courier New"/>
                <a:sym typeface="Courier New"/>
              </a:rPr>
              <a:t>THE AUCTION WEBSITE</a:t>
            </a:r>
            <a:endParaRPr sz="2000">
              <a:solidFill>
                <a:schemeClr val="dk2"/>
              </a:solidFill>
              <a:latin typeface="Courier New"/>
              <a:ea typeface="Courier New"/>
              <a:cs typeface="Courier New"/>
              <a:sym typeface="Courier New"/>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190" name="Google Shape;190;p22"/>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91" name="Google Shape;191;p2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197" name="Google Shape;197;p23"/>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98" name="Google Shape;198;p23"/>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199" name="Google Shape;199;p23"/>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05" name="Google Shape;205;p2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06" name="Google Shape;206;p2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000">
                <a:latin typeface="EB Garamond"/>
                <a:ea typeface="EB Garamond"/>
                <a:cs typeface="EB Garamond"/>
                <a:sym typeface="EB Garamond"/>
              </a:rPr>
              <a:t>Terms &amp; Conditions</a:t>
            </a:r>
            <a:endParaRPr sz="4000">
              <a:latin typeface="EB Garamond"/>
              <a:ea typeface="EB Garamond"/>
              <a:cs typeface="EB Garamond"/>
              <a:sym typeface="EB Garamond"/>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12" name="Google Shape;212;p25"/>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2000">
                <a:solidFill>
                  <a:srgbClr val="434343"/>
                </a:solidFill>
                <a:latin typeface="EB Garamond"/>
                <a:ea typeface="EB Garamond"/>
                <a:cs typeface="EB Garamond"/>
                <a:sym typeface="EB Garamond"/>
              </a:rPr>
              <a:t>Here, the user can get all the terms and conditions for the bidding process, and many more.</a:t>
            </a:r>
            <a:endParaRPr sz="2000">
              <a:solidFill>
                <a:srgbClr val="434343"/>
              </a:solidFill>
              <a:latin typeface="EB Garamond"/>
              <a:ea typeface="EB Garamond"/>
              <a:cs typeface="EB Garamond"/>
              <a:sym typeface="EB Garamond"/>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18" name="Google Shape;218;p26"/>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19" name="Google Shape;219;p26"/>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20" name="Google Shape;220;p26"/>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000">
                <a:latin typeface="EB Garamond"/>
                <a:ea typeface="EB Garamond"/>
                <a:cs typeface="EB Garamond"/>
                <a:sym typeface="EB Garamond"/>
              </a:rPr>
              <a:t>About Us Page</a:t>
            </a:r>
            <a:endParaRPr sz="4000">
              <a:latin typeface="EB Garamond"/>
              <a:ea typeface="EB Garamond"/>
              <a:cs typeface="EB Garamond"/>
              <a:sym typeface="EB Garamond"/>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26" name="Google Shape;226;p27"/>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2000">
                <a:solidFill>
                  <a:srgbClr val="434343"/>
                </a:solidFill>
                <a:latin typeface="EB Garamond"/>
                <a:ea typeface="EB Garamond"/>
                <a:cs typeface="EB Garamond"/>
                <a:sym typeface="EB Garamond"/>
              </a:rPr>
              <a:t>In this page, the user can get all the knowledge about our website (Bid-Hit) and also of our developers.</a:t>
            </a:r>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32" name="Google Shape;232;p28"/>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33" name="Google Shape;233;p2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39" name="Google Shape;239;p2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40" name="Google Shape;240;p2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000">
                <a:latin typeface="EB Garamond"/>
                <a:ea typeface="EB Garamond"/>
                <a:cs typeface="EB Garamond"/>
                <a:sym typeface="EB Garamond"/>
              </a:rPr>
              <a:t>Contact Us Page</a:t>
            </a:r>
            <a:endParaRPr sz="4000">
              <a:latin typeface="EB Garamond"/>
              <a:ea typeface="EB Garamond"/>
              <a:cs typeface="EB Garamond"/>
              <a:sym typeface="EB Garamond"/>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46" name="Google Shape;246;p30"/>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2000">
                <a:solidFill>
                  <a:srgbClr val="434343"/>
                </a:solidFill>
                <a:latin typeface="EB Garamond"/>
                <a:ea typeface="EB Garamond"/>
                <a:cs typeface="EB Garamond"/>
                <a:sym typeface="EB Garamond"/>
              </a:rPr>
              <a:t>Here, the user can contact to our developers, through his email address. And his query will get into the firebase.</a:t>
            </a:r>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52" name="Google Shape;252;p31"/>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53" name="Google Shape;253;p3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1066200" y="21447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solidFill>
                  <a:srgbClr val="FF9900"/>
                </a:solidFill>
                <a:latin typeface="Calibri"/>
                <a:ea typeface="Calibri"/>
                <a:cs typeface="Calibri"/>
                <a:sym typeface="Calibri"/>
              </a:rPr>
              <a:t>Developed By :-</a:t>
            </a:r>
            <a:endParaRPr>
              <a:solidFill>
                <a:srgbClr val="FF9900"/>
              </a:solidFill>
              <a:latin typeface="Calibri"/>
              <a:ea typeface="Calibri"/>
              <a:cs typeface="Calibri"/>
              <a:sym typeface="Calibri"/>
            </a:endParaRPr>
          </a:p>
        </p:txBody>
      </p:sp>
      <p:sp>
        <p:nvSpPr>
          <p:cNvPr id="135" name="Google Shape;135;p14"/>
          <p:cNvSpPr txBox="1">
            <a:spLocks noGrp="1"/>
          </p:cNvSpPr>
          <p:nvPr>
            <p:ph type="body" idx="1"/>
          </p:nvPr>
        </p:nvSpPr>
        <p:spPr>
          <a:xfrm>
            <a:off x="903300" y="949375"/>
            <a:ext cx="7505700" cy="24480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Font typeface="Times New Roman"/>
              <a:buAutoNum type="arabicPeriod"/>
            </a:pPr>
            <a:r>
              <a:rPr lang="en-GB" sz="1500">
                <a:latin typeface="Times New Roman"/>
                <a:ea typeface="Times New Roman"/>
                <a:cs typeface="Times New Roman"/>
                <a:sym typeface="Times New Roman"/>
              </a:rPr>
              <a:t>Abhay Kumar</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AutoNum type="arabicPeriod"/>
            </a:pPr>
            <a:r>
              <a:rPr lang="en-GB" sz="1500">
                <a:latin typeface="Times New Roman"/>
                <a:ea typeface="Times New Roman"/>
                <a:cs typeface="Times New Roman"/>
                <a:sym typeface="Times New Roman"/>
              </a:rPr>
              <a:t>Aryan Tiwari</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AutoNum type="arabicPeriod"/>
            </a:pPr>
            <a:r>
              <a:rPr lang="en-GB" sz="1500">
                <a:latin typeface="Times New Roman"/>
                <a:ea typeface="Times New Roman"/>
                <a:cs typeface="Times New Roman"/>
                <a:sym typeface="Times New Roman"/>
              </a:rPr>
              <a:t>Amish Gupta</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AutoNum type="arabicPeriod"/>
            </a:pPr>
            <a:r>
              <a:rPr lang="en-GB" sz="1500">
                <a:latin typeface="Times New Roman"/>
                <a:ea typeface="Times New Roman"/>
                <a:cs typeface="Times New Roman"/>
                <a:sym typeface="Times New Roman"/>
              </a:rPr>
              <a:t>Karan Mishra</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AutoNum type="arabicPeriod"/>
            </a:pPr>
            <a:r>
              <a:rPr lang="en-GB" sz="1500">
                <a:latin typeface="Times New Roman"/>
                <a:ea typeface="Times New Roman"/>
                <a:cs typeface="Times New Roman"/>
                <a:sym typeface="Times New Roman"/>
              </a:rPr>
              <a:t>Nikhil Agarwal</a:t>
            </a:r>
            <a:endParaRPr sz="1500">
              <a:latin typeface="Times New Roman"/>
              <a:ea typeface="Times New Roman"/>
              <a:cs typeface="Times New Roman"/>
              <a:sym typeface="Times New Roman"/>
            </a:endParaRPr>
          </a:p>
        </p:txBody>
      </p:sp>
      <p:sp>
        <p:nvSpPr>
          <p:cNvPr id="136" name="Google Shape;136;p14"/>
          <p:cNvSpPr txBox="1">
            <a:spLocks noGrp="1"/>
          </p:cNvSpPr>
          <p:nvPr>
            <p:ph type="title"/>
          </p:nvPr>
        </p:nvSpPr>
        <p:spPr>
          <a:xfrm>
            <a:off x="1066200" y="25126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solidFill>
                  <a:srgbClr val="FF9900"/>
                </a:solidFill>
                <a:latin typeface="Calibri"/>
                <a:ea typeface="Calibri"/>
                <a:cs typeface="Calibri"/>
                <a:sym typeface="Calibri"/>
              </a:rPr>
              <a:t>Under The Supervision Of :-</a:t>
            </a:r>
            <a:endParaRPr>
              <a:solidFill>
                <a:srgbClr val="FF9900"/>
              </a:solidFill>
              <a:latin typeface="Calibri"/>
              <a:ea typeface="Calibri"/>
              <a:cs typeface="Calibri"/>
              <a:sym typeface="Calibri"/>
            </a:endParaRPr>
          </a:p>
        </p:txBody>
      </p:sp>
      <p:sp>
        <p:nvSpPr>
          <p:cNvPr id="137" name="Google Shape;137;p14"/>
          <p:cNvSpPr txBox="1">
            <a:spLocks noGrp="1"/>
          </p:cNvSpPr>
          <p:nvPr>
            <p:ph type="body" idx="1"/>
          </p:nvPr>
        </p:nvSpPr>
        <p:spPr>
          <a:xfrm>
            <a:off x="819150" y="3200375"/>
            <a:ext cx="7505700" cy="24480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Font typeface="Times New Roman"/>
              <a:buChar char="●"/>
            </a:pPr>
            <a:r>
              <a:rPr lang="en-GB" sz="1500">
                <a:latin typeface="Times New Roman"/>
                <a:ea typeface="Times New Roman"/>
                <a:cs typeface="Times New Roman"/>
                <a:sym typeface="Times New Roman"/>
              </a:rPr>
              <a:t>Mr. Mandeep Singh (Technical Trainer, GLA University)</a:t>
            </a:r>
            <a:endParaRPr sz="1500">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59" name="Google Shape;259;p32"/>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60" name="Google Shape;260;p3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000">
                <a:latin typeface="EB Garamond"/>
                <a:ea typeface="EB Garamond"/>
                <a:cs typeface="EB Garamond"/>
                <a:sym typeface="EB Garamond"/>
              </a:rPr>
              <a:t>Products Page</a:t>
            </a:r>
            <a:endParaRPr sz="4000">
              <a:latin typeface="EB Garamond"/>
              <a:ea typeface="EB Garamond"/>
              <a:cs typeface="EB Garamond"/>
              <a:sym typeface="EB Garamond"/>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66" name="Google Shape;266;p33"/>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2000">
                <a:solidFill>
                  <a:srgbClr val="434343"/>
                </a:solidFill>
                <a:latin typeface="EB Garamond"/>
                <a:ea typeface="EB Garamond"/>
                <a:cs typeface="EB Garamond"/>
                <a:sym typeface="EB Garamond"/>
              </a:rPr>
              <a:t>Here, the user can see get some of the antiques and can bid on any of the antique of his choice. But the he can only bid, if the bidding time has been started, if the bidding time is not started, the user can not bid.</a:t>
            </a:r>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72" name="Google Shape;272;p3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73" name="Google Shape;273;p34"/>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74" name="Google Shape;274;p34"/>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000">
                <a:latin typeface="EB Garamond"/>
                <a:ea typeface="EB Garamond"/>
                <a:cs typeface="EB Garamond"/>
                <a:sym typeface="EB Garamond"/>
              </a:rPr>
              <a:t>If Bidding is closed -</a:t>
            </a:r>
            <a:endParaRPr/>
          </a:p>
        </p:txBody>
      </p:sp>
      <p:sp>
        <p:nvSpPr>
          <p:cNvPr id="280" name="Google Shape;280;p35"/>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2000">
                <a:solidFill>
                  <a:srgbClr val="434343"/>
                </a:solidFill>
                <a:latin typeface="EB Garamond"/>
                <a:ea typeface="EB Garamond"/>
                <a:cs typeface="EB Garamond"/>
                <a:sym typeface="EB Garamond"/>
              </a:rPr>
              <a:t>If the bidding is closed, the user will receive a pop-up(bidding is closed). Then the user must have to wait till the opening time of the bidding, till that he cannot bid, as the ‘bid now’ button will remain disable. </a:t>
            </a:r>
            <a:endParaRPr/>
          </a:p>
        </p:txBody>
      </p:sp>
      <p:sp>
        <p:nvSpPr>
          <p:cNvPr id="281" name="Google Shape;281;p35"/>
          <p:cNvSpPr txBox="1"/>
          <p:nvPr/>
        </p:nvSpPr>
        <p:spPr>
          <a:xfrm>
            <a:off x="3239675" y="2282500"/>
            <a:ext cx="6058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87" name="Google Shape;287;p36"/>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88" name="Google Shape;288;p3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294" name="Google Shape;294;p37"/>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95" name="Google Shape;295;p3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000">
                <a:latin typeface="EB Garamond"/>
                <a:ea typeface="EB Garamond"/>
                <a:cs typeface="EB Garamond"/>
                <a:sym typeface="EB Garamond"/>
              </a:rPr>
              <a:t>If Bidding is open -</a:t>
            </a:r>
            <a:endParaRPr/>
          </a:p>
          <a:p>
            <a:pPr marL="0" lvl="0" indent="0" algn="l" rtl="0">
              <a:spcBef>
                <a:spcPts val="0"/>
              </a:spcBef>
              <a:spcAft>
                <a:spcPts val="0"/>
              </a:spcAft>
              <a:buNone/>
            </a:pPr>
            <a:endParaRPr/>
          </a:p>
        </p:txBody>
      </p:sp>
      <p:sp>
        <p:nvSpPr>
          <p:cNvPr id="301" name="Google Shape;301;p38"/>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fontScale="92500" lnSpcReduction="20000"/>
          </a:bodyPr>
          <a:lstStyle/>
          <a:p>
            <a:pPr marL="457200" lvl="0" indent="-336550" algn="l" rtl="0">
              <a:spcBef>
                <a:spcPts val="0"/>
              </a:spcBef>
              <a:spcAft>
                <a:spcPts val="0"/>
              </a:spcAft>
              <a:buClr>
                <a:srgbClr val="434343"/>
              </a:buClr>
              <a:buSzPct val="100000"/>
              <a:buFont typeface="EB Garamond"/>
              <a:buChar char="●"/>
            </a:pPr>
            <a:r>
              <a:rPr lang="en-GB" sz="2000">
                <a:solidFill>
                  <a:srgbClr val="434343"/>
                </a:solidFill>
                <a:latin typeface="EB Garamond"/>
                <a:ea typeface="EB Garamond"/>
                <a:cs typeface="EB Garamond"/>
                <a:sym typeface="EB Garamond"/>
              </a:rPr>
              <a:t>If the bidding is open, the user will receive a pop-up(bidding is open). Then the user can bid on that product as the ‘bid now’ will remain enable untill the bidding gets end. </a:t>
            </a:r>
            <a:endParaRPr sz="2000">
              <a:solidFill>
                <a:srgbClr val="434343"/>
              </a:solidFill>
              <a:latin typeface="EB Garamond"/>
              <a:ea typeface="EB Garamond"/>
              <a:cs typeface="EB Garamond"/>
              <a:sym typeface="EB Garamond"/>
            </a:endParaRPr>
          </a:p>
          <a:p>
            <a:pPr marL="457200" lvl="0" indent="-336550" algn="l" rtl="0">
              <a:spcBef>
                <a:spcPts val="0"/>
              </a:spcBef>
              <a:spcAft>
                <a:spcPts val="0"/>
              </a:spcAft>
              <a:buClr>
                <a:srgbClr val="434343"/>
              </a:buClr>
              <a:buSzPct val="100000"/>
              <a:buFont typeface="EB Garamond"/>
              <a:buChar char="●"/>
            </a:pPr>
            <a:r>
              <a:rPr lang="en-GB" sz="2000">
                <a:solidFill>
                  <a:srgbClr val="434343"/>
                </a:solidFill>
                <a:latin typeface="EB Garamond"/>
                <a:ea typeface="EB Garamond"/>
                <a:cs typeface="EB Garamond"/>
                <a:sym typeface="EB Garamond"/>
              </a:rPr>
              <a:t>During the opening time the user can bid by entering his amount, if the amout entered will be greater than the last bid price, the bid price will be updated. </a:t>
            </a:r>
            <a:endParaRPr sz="2000">
              <a:solidFill>
                <a:srgbClr val="434343"/>
              </a:solidFill>
              <a:latin typeface="EB Garamond"/>
              <a:ea typeface="EB Garamond"/>
              <a:cs typeface="EB Garamond"/>
              <a:sym typeface="EB Garamond"/>
            </a:endParaRPr>
          </a:p>
          <a:p>
            <a:pPr marL="457200" lvl="0" indent="-336550" algn="l" rtl="0">
              <a:spcBef>
                <a:spcPts val="0"/>
              </a:spcBef>
              <a:spcAft>
                <a:spcPts val="0"/>
              </a:spcAft>
              <a:buClr>
                <a:srgbClr val="434343"/>
              </a:buClr>
              <a:buSzPct val="100000"/>
              <a:buFont typeface="EB Garamond"/>
              <a:buChar char="●"/>
            </a:pPr>
            <a:r>
              <a:rPr lang="en-GB" sz="2000">
                <a:solidFill>
                  <a:srgbClr val="434343"/>
                </a:solidFill>
                <a:latin typeface="EB Garamond"/>
                <a:ea typeface="EB Garamond"/>
                <a:cs typeface="EB Garamond"/>
                <a:sym typeface="EB Garamond"/>
              </a:rPr>
              <a:t>After the successfull completion of bidding, the bid now button will get disable and the payment option will come where user can pay the bidding amount.</a:t>
            </a:r>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307" name="Google Shape;307;p3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08" name="Google Shape;308;p3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314" name="Google Shape;314;p40"/>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15" name="Google Shape;315;p40"/>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321" name="Google Shape;321;p41"/>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22" name="Google Shape;322;p4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000">
                <a:latin typeface="EB Garamond"/>
                <a:ea typeface="EB Garamond"/>
                <a:cs typeface="EB Garamond"/>
                <a:sym typeface="EB Garamond"/>
              </a:rPr>
              <a:t>Sign Up Page</a:t>
            </a:r>
            <a:endParaRPr sz="4000">
              <a:latin typeface="EB Garamond"/>
              <a:ea typeface="EB Garamond"/>
              <a:cs typeface="EB Garamond"/>
              <a:sym typeface="EB Garamond"/>
            </a:endParaRPr>
          </a:p>
        </p:txBody>
      </p:sp>
      <p:sp>
        <p:nvSpPr>
          <p:cNvPr id="143" name="Google Shape;143;p15"/>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000">
                <a:solidFill>
                  <a:srgbClr val="434343"/>
                </a:solidFill>
                <a:latin typeface="EB Garamond"/>
                <a:ea typeface="EB Garamond"/>
                <a:cs typeface="EB Garamond"/>
                <a:sym typeface="EB Garamond"/>
              </a:rPr>
              <a:t>If the user is a new user, the he/she must have to sign up on this page by accepting the terms and conditions.</a:t>
            </a:r>
            <a:endParaRPr sz="2000">
              <a:solidFill>
                <a:srgbClr val="434343"/>
              </a:solidFill>
              <a:latin typeface="EB Garamond"/>
              <a:ea typeface="EB Garamond"/>
              <a:cs typeface="EB Garamond"/>
              <a:sym typeface="EB Garamond"/>
            </a:endParaRPr>
          </a:p>
          <a:p>
            <a:pPr marL="0" lvl="0" indent="0" algn="l" rtl="0">
              <a:spcBef>
                <a:spcPts val="1200"/>
              </a:spcBef>
              <a:spcAft>
                <a:spcPts val="1200"/>
              </a:spcAft>
              <a:buNone/>
            </a:pPr>
            <a:r>
              <a:rPr lang="en-GB" sz="2000">
                <a:solidFill>
                  <a:srgbClr val="434343"/>
                </a:solidFill>
                <a:latin typeface="EB Garamond"/>
                <a:ea typeface="EB Garamond"/>
                <a:cs typeface="EB Garamond"/>
                <a:sym typeface="EB Garamond"/>
              </a:rPr>
              <a:t>After the registration, the data of new user will be updated on firebase.</a:t>
            </a:r>
            <a:endParaRPr sz="2000">
              <a:solidFill>
                <a:srgbClr val="434343"/>
              </a:solidFill>
              <a:latin typeface="EB Garamond"/>
              <a:ea typeface="EB Garamond"/>
              <a:cs typeface="EB Garamond"/>
              <a:sym typeface="EB Garamond"/>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328" name="Google Shape;328;p42"/>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29" name="Google Shape;329;p42"/>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330" name="Google Shape;330;p42"/>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43"/>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sz="5000">
                <a:latin typeface="Lora"/>
                <a:ea typeface="Lora"/>
                <a:cs typeface="Lora"/>
                <a:sym typeface="Lora"/>
              </a:rPr>
              <a:t>Thank You</a:t>
            </a:r>
            <a:endParaRPr sz="5000">
              <a:latin typeface="Lora"/>
              <a:ea typeface="Lora"/>
              <a:cs typeface="Lora"/>
              <a:sym typeface="Lora"/>
            </a:endParaRPr>
          </a:p>
        </p:txBody>
      </p:sp>
      <p:sp>
        <p:nvSpPr>
          <p:cNvPr id="336" name="Google Shape;336;p43"/>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0"/>
              </a:spcAft>
              <a:buNone/>
            </a:pPr>
            <a:r>
              <a:rPr lang="en-GB" sz="3300">
                <a:solidFill>
                  <a:srgbClr val="434343"/>
                </a:solidFill>
                <a:latin typeface="Pacifico"/>
                <a:ea typeface="Pacifico"/>
                <a:cs typeface="Pacifico"/>
                <a:sym typeface="Pacifico"/>
              </a:rPr>
              <a:t>Team Bid-Hit</a:t>
            </a:r>
            <a:endParaRPr sz="3500">
              <a:solidFill>
                <a:srgbClr val="434343"/>
              </a:solidFill>
              <a:latin typeface="Pacifico"/>
              <a:ea typeface="Pacifico"/>
              <a:cs typeface="Pacifico"/>
              <a:sym typeface="Pacifico"/>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149" name="Google Shape;149;p16"/>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50" name="Google Shape;150;p16"/>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151" name="Google Shape;151;p16"/>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157" name="Google Shape;157;p17"/>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58" name="Google Shape;158;p1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000">
                <a:latin typeface="EB Garamond"/>
                <a:ea typeface="EB Garamond"/>
                <a:cs typeface="EB Garamond"/>
                <a:sym typeface="EB Garamond"/>
              </a:rPr>
              <a:t>Sign In Page</a:t>
            </a:r>
            <a:endParaRPr sz="4000">
              <a:latin typeface="EB Garamond"/>
              <a:ea typeface="EB Garamond"/>
              <a:cs typeface="EB Garamond"/>
              <a:sym typeface="EB Garamond"/>
            </a:endParaRPr>
          </a:p>
          <a:p>
            <a:pPr marL="0" lvl="0" indent="0" algn="l" rtl="0">
              <a:spcBef>
                <a:spcPts val="0"/>
              </a:spcBef>
              <a:spcAft>
                <a:spcPts val="0"/>
              </a:spcAft>
              <a:buNone/>
            </a:pPr>
            <a:endParaRPr/>
          </a:p>
        </p:txBody>
      </p:sp>
      <p:sp>
        <p:nvSpPr>
          <p:cNvPr id="164" name="Google Shape;164;p18"/>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000">
                <a:solidFill>
                  <a:srgbClr val="434343"/>
                </a:solidFill>
                <a:latin typeface="EB Garamond"/>
                <a:ea typeface="EB Garamond"/>
                <a:cs typeface="EB Garamond"/>
                <a:sym typeface="EB Garamond"/>
              </a:rPr>
              <a:t>If the user is a registered user, the he/she must have to sign in on this page, and after clicking on the sign in button, the user will be directed on the Home page.</a:t>
            </a:r>
            <a:endParaRPr sz="2000">
              <a:solidFill>
                <a:srgbClr val="434343"/>
              </a:solidFill>
              <a:latin typeface="EB Garamond"/>
              <a:ea typeface="EB Garamond"/>
              <a:cs typeface="EB Garamond"/>
              <a:sym typeface="EB Garamond"/>
            </a:endParaRPr>
          </a:p>
          <a:p>
            <a:pPr marL="0" lvl="0" indent="0" algn="l" rtl="0">
              <a:spcBef>
                <a:spcPts val="1200"/>
              </a:spcBef>
              <a:spcAft>
                <a:spcPts val="120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170" name="Google Shape;170;p1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71" name="Google Shape;171;p1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4000">
                <a:latin typeface="EB Garamond"/>
                <a:ea typeface="EB Garamond"/>
                <a:cs typeface="EB Garamond"/>
                <a:sym typeface="EB Garamond"/>
              </a:rPr>
              <a:t>Home Page</a:t>
            </a:r>
            <a:endParaRPr sz="4000">
              <a:latin typeface="EB Garamond"/>
              <a:ea typeface="EB Garamond"/>
              <a:cs typeface="EB Garamond"/>
              <a:sym typeface="EB Garamond"/>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77" name="Google Shape;177;p20"/>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fontScale="92500" lnSpcReduction="10000"/>
          </a:bodyPr>
          <a:lstStyle/>
          <a:p>
            <a:pPr marL="457200" lvl="0" indent="-346075" algn="l" rtl="0">
              <a:spcBef>
                <a:spcPts val="0"/>
              </a:spcBef>
              <a:spcAft>
                <a:spcPts val="0"/>
              </a:spcAft>
              <a:buClr>
                <a:srgbClr val="434343"/>
              </a:buClr>
              <a:buSzPct val="100000"/>
              <a:buFont typeface="EB Garamond"/>
              <a:buChar char="●"/>
            </a:pPr>
            <a:r>
              <a:rPr lang="en-GB" sz="2000">
                <a:solidFill>
                  <a:srgbClr val="434343"/>
                </a:solidFill>
                <a:latin typeface="EB Garamond"/>
                <a:ea typeface="EB Garamond"/>
                <a:cs typeface="EB Garamond"/>
                <a:sym typeface="EB Garamond"/>
              </a:rPr>
              <a:t>On the Home page, the user will get many options on the navbar of the site. From where the user can get various option to visit.</a:t>
            </a:r>
            <a:endParaRPr sz="2000">
              <a:solidFill>
                <a:srgbClr val="434343"/>
              </a:solidFill>
              <a:latin typeface="EB Garamond"/>
              <a:ea typeface="EB Garamond"/>
              <a:cs typeface="EB Garamond"/>
              <a:sym typeface="EB Garamond"/>
            </a:endParaRPr>
          </a:p>
          <a:p>
            <a:pPr marL="457200" lvl="0" indent="-346075" algn="l" rtl="0">
              <a:spcBef>
                <a:spcPts val="0"/>
              </a:spcBef>
              <a:spcAft>
                <a:spcPts val="0"/>
              </a:spcAft>
              <a:buClr>
                <a:srgbClr val="434343"/>
              </a:buClr>
              <a:buSzPct val="100000"/>
              <a:buFont typeface="EB Garamond"/>
              <a:buChar char="●"/>
            </a:pPr>
            <a:r>
              <a:rPr lang="en-GB" sz="2000">
                <a:solidFill>
                  <a:srgbClr val="434343"/>
                </a:solidFill>
                <a:latin typeface="EB Garamond"/>
                <a:ea typeface="EB Garamond"/>
                <a:cs typeface="EB Garamond"/>
                <a:sym typeface="EB Garamond"/>
              </a:rPr>
              <a:t>And also on scrolling down, the user can subscribe on our site for latest updates. When the user will subscribe, its subscription will be stored on the firebase.</a:t>
            </a:r>
            <a:endParaRPr sz="2000">
              <a:solidFill>
                <a:srgbClr val="434343"/>
              </a:solidFill>
              <a:latin typeface="EB Garamond"/>
              <a:ea typeface="EB Garamond"/>
              <a:cs typeface="EB Garamond"/>
              <a:sym typeface="EB Garamond"/>
            </a:endParaRPr>
          </a:p>
          <a:p>
            <a:pPr marL="457200" lvl="0" indent="-346075" algn="l" rtl="0">
              <a:spcBef>
                <a:spcPts val="0"/>
              </a:spcBef>
              <a:spcAft>
                <a:spcPts val="0"/>
              </a:spcAft>
              <a:buClr>
                <a:srgbClr val="434343"/>
              </a:buClr>
              <a:buSzPct val="100000"/>
              <a:buFont typeface="EB Garamond"/>
              <a:buChar char="●"/>
            </a:pPr>
            <a:r>
              <a:rPr lang="en-GB" sz="2000">
                <a:solidFill>
                  <a:srgbClr val="434343"/>
                </a:solidFill>
                <a:latin typeface="EB Garamond"/>
                <a:ea typeface="EB Garamond"/>
                <a:cs typeface="EB Garamond"/>
                <a:sym typeface="EB Garamond"/>
              </a:rPr>
              <a:t>On clicking on “More Reviews” user can get the reviews from our costumers.</a:t>
            </a:r>
            <a:endParaRPr sz="2000">
              <a:solidFill>
                <a:srgbClr val="434343"/>
              </a:solidFill>
              <a:latin typeface="EB Garamond"/>
              <a:ea typeface="EB Garamond"/>
              <a:cs typeface="EB Garamond"/>
              <a:sym typeface="EB Garamond"/>
            </a:endParaRPr>
          </a:p>
        </p:txBody>
      </p:sp>
    </p:spTree>
  </p:cSld>
  <p:clrMapOvr>
    <a:masterClrMapping/>
  </p:clrMapOvr>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183" name="Google Shape;183;p21"/>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84" name="Google Shape;184;p2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494</Words>
  <Application>Microsoft Office PowerPoint</Application>
  <PresentationFormat>On-screen Show (16:9)</PresentationFormat>
  <Paragraphs>45</Paragraphs>
  <Slides>31</Slides>
  <Notes>31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Times New Roman</vt:lpstr>
      <vt:lpstr>Arial</vt:lpstr>
      <vt:lpstr>Courier New</vt:lpstr>
      <vt:lpstr>Lora</vt:lpstr>
      <vt:lpstr>Nunito</vt:lpstr>
      <vt:lpstr>EB Garamond</vt:lpstr>
      <vt:lpstr>Pacifico</vt:lpstr>
      <vt:lpstr>Georgia</vt:lpstr>
      <vt:lpstr>Calibri</vt:lpstr>
      <vt:lpstr>Shift</vt:lpstr>
      <vt:lpstr>Bid-Hit</vt:lpstr>
      <vt:lpstr>Developed By :-</vt:lpstr>
      <vt:lpstr>Sign Up Page</vt:lpstr>
      <vt:lpstr>PowerPoint Presentation</vt:lpstr>
      <vt:lpstr>PowerPoint Presentation</vt:lpstr>
      <vt:lpstr>Sign In Page </vt:lpstr>
      <vt:lpstr>PowerPoint Presentation</vt:lpstr>
      <vt:lpstr>Home Page  </vt:lpstr>
      <vt:lpstr>PowerPoint Presentation</vt:lpstr>
      <vt:lpstr>PowerPoint Presentation</vt:lpstr>
      <vt:lpstr>PowerPoint Presentation</vt:lpstr>
      <vt:lpstr>PowerPoint Presentation</vt:lpstr>
      <vt:lpstr>Terms &amp; Conditions   </vt:lpstr>
      <vt:lpstr>PowerPoint Presentation</vt:lpstr>
      <vt:lpstr>About Us Page    </vt:lpstr>
      <vt:lpstr>PowerPoint Presentation</vt:lpstr>
      <vt:lpstr>PowerPoint Presentation</vt:lpstr>
      <vt:lpstr>Contact Us Page     </vt:lpstr>
      <vt:lpstr>PowerPoint Presentation</vt:lpstr>
      <vt:lpstr>PowerPoint Presentation</vt:lpstr>
      <vt:lpstr>Products Page      </vt:lpstr>
      <vt:lpstr>PowerPoint Presentation</vt:lpstr>
      <vt:lpstr>If Bidding is closed -</vt:lpstr>
      <vt:lpstr>PowerPoint Presentation</vt:lpstr>
      <vt:lpstr>PowerPoint Presentation</vt:lpstr>
      <vt:lpstr>If Bidding is open - </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Bid-Hit</dc:title>
  <cp:lastModifiedBy>Amish Gupta</cp:lastModifiedBy>
  <cp:revision>1</cp:revision>
  <dcterms:modified xsi:type="dcterms:W3CDTF">2021-11-28T19:28:36Z</dcterms:modified>
</cp:coreProperties>
</file>